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0" r:id="rId3"/>
    <p:sldId id="291" r:id="rId4"/>
    <p:sldId id="260" r:id="rId5"/>
    <p:sldId id="320" r:id="rId6"/>
    <p:sldId id="321" r:id="rId7"/>
    <p:sldId id="287" r:id="rId8"/>
    <p:sldId id="319" r:id="rId9"/>
    <p:sldId id="261" r:id="rId10"/>
    <p:sldId id="322" r:id="rId11"/>
    <p:sldId id="299" r:id="rId12"/>
    <p:sldId id="323" r:id="rId13"/>
    <p:sldId id="262" r:id="rId14"/>
    <p:sldId id="264" r:id="rId15"/>
    <p:sldId id="309" r:id="rId16"/>
    <p:sldId id="292" r:id="rId17"/>
    <p:sldId id="293" r:id="rId18"/>
    <p:sldId id="297" r:id="rId19"/>
    <p:sldId id="298" r:id="rId20"/>
    <p:sldId id="258" r:id="rId21"/>
    <p:sldId id="310" r:id="rId22"/>
    <p:sldId id="326" r:id="rId23"/>
    <p:sldId id="327" r:id="rId24"/>
    <p:sldId id="314" r:id="rId25"/>
    <p:sldId id="325" r:id="rId26"/>
    <p:sldId id="288" r:id="rId27"/>
    <p:sldId id="311" r:id="rId28"/>
    <p:sldId id="324" r:id="rId29"/>
    <p:sldId id="278" r:id="rId30"/>
    <p:sldId id="295" r:id="rId31"/>
    <p:sldId id="294" r:id="rId32"/>
    <p:sldId id="316" r:id="rId33"/>
    <p:sldId id="317" r:id="rId34"/>
    <p:sldId id="308" r:id="rId35"/>
    <p:sldId id="275" r:id="rId36"/>
    <p:sldId id="279" r:id="rId37"/>
    <p:sldId id="280" r:id="rId38"/>
    <p:sldId id="286" r:id="rId39"/>
    <p:sldId id="318" r:id="rId40"/>
  </p:sldIdLst>
  <p:sldSz cx="10077450" cy="7562850"/>
  <p:notesSz cx="7772400" cy="10058400"/>
  <p:defaultTextStyle>
    <a:defPPr>
      <a:defRPr lang="en-US"/>
    </a:defPPr>
    <a:lvl1pPr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488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230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2973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716" indent="-215745" algn="l" defTabSz="45686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4341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1210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8078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4946" algn="l" defTabSz="45686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0" autoAdjust="0"/>
    <p:restoredTop sz="90984"/>
  </p:normalViewPr>
  <p:slideViewPr>
    <p:cSldViewPr>
      <p:cViewPr varScale="1">
        <p:scale>
          <a:sx n="198" d="100"/>
          <a:sy n="198" d="100"/>
        </p:scale>
        <p:origin x="117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411" indent="-285543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16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039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5907" indent="-228435" algn="l" defTabSz="45686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4341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8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036321" y="4777740"/>
            <a:ext cx="5699759" cy="4526280"/>
          </a:xfrm>
          <a:prstGeom prst="rect">
            <a:avLst/>
          </a:prstGeom>
        </p:spPr>
        <p:txBody>
          <a:bodyPr lIns="101866" tIns="101866" rIns="101866" bIns="101866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868" indent="0" algn="ctr">
              <a:buNone/>
              <a:defRPr/>
            </a:lvl2pPr>
            <a:lvl3pPr marL="913736" indent="0" algn="ctr">
              <a:buNone/>
              <a:defRPr/>
            </a:lvl3pPr>
            <a:lvl4pPr marL="1370604" indent="0" algn="ctr">
              <a:buNone/>
              <a:defRPr/>
            </a:lvl4pPr>
            <a:lvl5pPr marL="1827472" indent="0" algn="ctr">
              <a:buNone/>
              <a:defRPr/>
            </a:lvl5pPr>
            <a:lvl6pPr marL="2284341" indent="0" algn="ctr">
              <a:buNone/>
              <a:defRPr/>
            </a:lvl6pPr>
            <a:lvl7pPr marL="2741210" indent="0" algn="ctr">
              <a:buNone/>
              <a:defRPr/>
            </a:lvl7pPr>
            <a:lvl8pPr marL="3198078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55809" y="2184823"/>
            <a:ext cx="8565833" cy="453771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93277-1D8C-C143-99AD-E87DD03E6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3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_1">
    <p:bg>
      <p:bgPr>
        <a:solidFill>
          <a:srgbClr val="E9C6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55809" y="672253"/>
            <a:ext cx="8565833" cy="1260475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ctr" anchorCtr="0"/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9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55809" y="2184823"/>
            <a:ext cx="8565833" cy="453771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377979" indent="-153991" algn="l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•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818954" indent="-118993" rtl="0">
              <a:lnSpc>
                <a:spcPct val="100000"/>
              </a:lnSpc>
              <a:spcBef>
                <a:spcPts val="617"/>
              </a:spcBef>
              <a:spcAft>
                <a:spcPts val="0"/>
              </a:spcAft>
              <a:buChar char="–"/>
              <a:defRPr sz="3100"/>
            </a:lvl2pPr>
            <a:lvl3pPr marL="1259929" indent="-83995" rtl="0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har char="•"/>
              <a:defRPr sz="2600"/>
            </a:lvl3pPr>
            <a:lvl4pPr marL="1763900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–"/>
              <a:defRPr sz="2200"/>
            </a:lvl4pPr>
            <a:lvl5pPr marL="2267872" indent="-111994" rtl="0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har char="»"/>
              <a:defRPr sz="2200"/>
            </a:lvl5pPr>
            <a:lvl6pPr marL="2771844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75815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779787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283758" indent="-27998" rtl="0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Font typeface="Times New Roman"/>
              <a:buChar char="»"/>
              <a:defRPr sz="3500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755809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l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443129" y="6890597"/>
            <a:ext cx="3191193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/>
          <a:lstStyle>
            <a:lvl1pPr marL="0" marR="0" indent="0" algn="ctr" rtl="0">
              <a:spcBef>
                <a:spcPts val="0"/>
              </a:spcBef>
              <a:defRPr sz="1500" b="0" i="0" u="none" strike="noStrike" cap="none" baseline="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7222173" y="6890597"/>
            <a:ext cx="2099468" cy="504190"/>
          </a:xfrm>
          <a:prstGeom prst="rect">
            <a:avLst/>
          </a:prstGeom>
          <a:noFill/>
          <a:ln>
            <a:noFill/>
          </a:ln>
        </p:spPr>
        <p:txBody>
          <a:bodyPr lIns="100778" tIns="100778" rIns="100778" bIns="100778" anchor="t" anchorCtr="0">
            <a:noAutofit/>
          </a:bodyPr>
          <a:lstStyle/>
          <a:p>
            <a:pPr indent="-97994">
              <a:spcBef>
                <a:spcPts val="0"/>
              </a:spcBef>
              <a:buFont typeface="Arial"/>
              <a:buChar char="●"/>
            </a:pPr>
            <a:endParaRPr lang="en-US" sz="1500"/>
          </a:p>
          <a:p>
            <a:pPr lvl="1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2">
              <a:spcBef>
                <a:spcPts val="0"/>
              </a:spcBef>
              <a:buFont typeface="Wingdings"/>
              <a:buChar char="§"/>
            </a:pPr>
            <a:endParaRPr lang="en-US"/>
          </a:p>
          <a:p>
            <a:pPr lvl="3">
              <a:spcBef>
                <a:spcPts val="0"/>
              </a:spcBef>
              <a:buFont typeface="Arial"/>
              <a:buChar char="●"/>
            </a:pPr>
            <a:endParaRPr lang="en-US"/>
          </a:p>
          <a:p>
            <a:pPr lvl="4">
              <a:spcBef>
                <a:spcPts val="0"/>
              </a:spcBef>
              <a:buFont typeface="Courier New"/>
              <a:buChar char="o"/>
            </a:pPr>
            <a:endParaRPr lang="en-US"/>
          </a:p>
          <a:p>
            <a:pPr lvl="5">
              <a:buClr>
                <a:srgbClr val="000000"/>
              </a:buClr>
              <a:buFont typeface="Wingdings"/>
              <a:buChar char="§"/>
            </a:pPr>
            <a:endParaRPr lang="en-US"/>
          </a:p>
          <a:p>
            <a:pPr lvl="6">
              <a:buClr>
                <a:srgbClr val="000000"/>
              </a:buClr>
              <a:buFont typeface="Arial"/>
              <a:buChar char="●"/>
            </a:pPr>
            <a:endParaRPr lang="en-US"/>
          </a:p>
          <a:p>
            <a:pPr lvl="7">
              <a:buClr>
                <a:srgbClr val="000000"/>
              </a:buClr>
              <a:buFont typeface="Courier New"/>
              <a:buChar char="o"/>
            </a:pPr>
            <a:endParaRPr lang="en-US"/>
          </a:p>
          <a:p>
            <a:pPr lvl="8">
              <a:buClr>
                <a:srgbClr val="000000"/>
              </a:buClr>
              <a:buFont typeface="Wingdings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3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6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8" indent="0">
              <a:buNone/>
              <a:defRPr sz="1800"/>
            </a:lvl2pPr>
            <a:lvl3pPr marL="913736" indent="0">
              <a:buNone/>
              <a:defRPr sz="1700"/>
            </a:lvl3pPr>
            <a:lvl4pPr marL="1370604" indent="0">
              <a:buNone/>
              <a:defRPr sz="1400"/>
            </a:lvl4pPr>
            <a:lvl5pPr marL="1827472" indent="0">
              <a:buNone/>
              <a:defRPr sz="1400"/>
            </a:lvl5pPr>
            <a:lvl6pPr marL="2284341" indent="0">
              <a:buNone/>
              <a:defRPr sz="1400"/>
            </a:lvl6pPr>
            <a:lvl7pPr marL="2741210" indent="0">
              <a:buNone/>
              <a:defRPr sz="1400"/>
            </a:lvl7pPr>
            <a:lvl8pPr marL="3198078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70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21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6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8" indent="0">
              <a:buNone/>
              <a:defRPr sz="2000" b="1"/>
            </a:lvl2pPr>
            <a:lvl3pPr marL="913736" indent="0">
              <a:buNone/>
              <a:defRPr sz="1800" b="1"/>
            </a:lvl3pPr>
            <a:lvl4pPr marL="1370604" indent="0">
              <a:buNone/>
              <a:defRPr sz="1700" b="1"/>
            </a:lvl4pPr>
            <a:lvl5pPr marL="1827472" indent="0">
              <a:buNone/>
              <a:defRPr sz="1700" b="1"/>
            </a:lvl5pPr>
            <a:lvl6pPr marL="2284341" indent="0">
              <a:buNone/>
              <a:defRPr sz="1700" b="1"/>
            </a:lvl6pPr>
            <a:lvl7pPr marL="2741210" indent="0">
              <a:buNone/>
              <a:defRPr sz="1700" b="1"/>
            </a:lvl7pPr>
            <a:lvl8pPr marL="3198078" indent="0">
              <a:buNone/>
              <a:defRPr sz="1700" b="1"/>
            </a:lvl8pPr>
            <a:lvl9pPr marL="3654946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6" y="2398721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33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6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6" y="5294321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6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868" indent="0">
              <a:buNone/>
              <a:defRPr sz="2800"/>
            </a:lvl2pPr>
            <a:lvl3pPr marL="913736" indent="0">
              <a:buNone/>
              <a:defRPr sz="2400"/>
            </a:lvl3pPr>
            <a:lvl4pPr marL="1370604" indent="0">
              <a:buNone/>
              <a:defRPr sz="2000"/>
            </a:lvl4pPr>
            <a:lvl5pPr marL="1827472" indent="0">
              <a:buNone/>
              <a:defRPr sz="2000"/>
            </a:lvl5pPr>
            <a:lvl6pPr marL="2284341" indent="0">
              <a:buNone/>
              <a:defRPr sz="2000"/>
            </a:lvl6pPr>
            <a:lvl7pPr marL="2741210" indent="0">
              <a:buNone/>
              <a:defRPr sz="2000"/>
            </a:lvl7pPr>
            <a:lvl8pPr marL="3198078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6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868" indent="0">
              <a:buNone/>
              <a:defRPr sz="1200"/>
            </a:lvl2pPr>
            <a:lvl3pPr marL="913736" indent="0">
              <a:buNone/>
              <a:defRPr sz="1000"/>
            </a:lvl3pPr>
            <a:lvl4pPr marL="1370604" indent="0">
              <a:buNone/>
              <a:defRPr sz="900"/>
            </a:lvl4pPr>
            <a:lvl5pPr marL="1827472" indent="0">
              <a:buNone/>
              <a:defRPr sz="900"/>
            </a:lvl5pPr>
            <a:lvl6pPr marL="2284341" indent="0">
              <a:buNone/>
              <a:defRPr sz="900"/>
            </a:lvl6pPr>
            <a:lvl7pPr marL="2741210" indent="0">
              <a:buNone/>
              <a:defRPr sz="900"/>
            </a:lvl7pPr>
            <a:lvl8pPr marL="3198078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6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6" y="1770070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376" algn="l"/>
                <a:tab pos="1446746" algn="l"/>
                <a:tab pos="2170124" algn="l"/>
                <a:tab pos="28934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20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376" algn="l"/>
                <a:tab pos="1446746" algn="l"/>
                <a:tab pos="2170124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488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230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297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716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5584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2455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9321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6193" indent="-215745" algn="ctr" defTabSz="45686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488" indent="-323617" algn="l" defTabSz="45686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2973" indent="-287129" algn="l" defTabSz="45686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45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5947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7434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4302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1170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8038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4906" indent="-215745" algn="l" defTabSz="45686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4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2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1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8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BpxhfBlVLU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ur-_IGV7F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86ae_e_pt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Sensation, Perception &amp; Attention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D9AF-884B-A940-A791-65B8F2CFF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9000"/>
          </a:xfrm>
        </p:spPr>
        <p:txBody>
          <a:bodyPr/>
          <a:lstStyle/>
          <a:p>
            <a:r>
              <a:rPr lang="en-US" dirty="0"/>
              <a:t>More proof we don’t see retina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A1814-67AE-DC4F-8749-2A6D7706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25" y="1363295"/>
            <a:ext cx="8335954" cy="48362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AA70D-74A6-7B4C-93EA-B4E8A33D726B}"/>
              </a:ext>
            </a:extLst>
          </p:cNvPr>
          <p:cNvSpPr txBox="1"/>
          <p:nvPr/>
        </p:nvSpPr>
        <p:spPr>
          <a:xfrm>
            <a:off x="542925" y="6448425"/>
            <a:ext cx="8412154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do mirrors flip horizontally, not vertically!?</a:t>
            </a: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https://www.youtube.com/watch?v=vBpxhfBlVLU</a:t>
            </a:r>
            <a:r>
              <a:rPr lang="en-US" sz="2000" dirty="0"/>
              <a:t>  (Physics Girl)</a:t>
            </a:r>
          </a:p>
        </p:txBody>
      </p:sp>
    </p:spTree>
    <p:extLst>
      <p:ext uri="{BB962C8B-B14F-4D97-AF65-F5344CB8AC3E}">
        <p14:creationId xmlns:p14="http://schemas.microsoft.com/office/powerpoint/2010/main" val="62138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Megapixels??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5325" y="5000625"/>
            <a:ext cx="8534400" cy="1484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Retina has ~100 mega-rods, only ~5-7 mega-cones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Fovea can resolve about 30 cycles-per-degree (requires cone spacing of ~.3 </a:t>
            </a:r>
            <a:r>
              <a:rPr lang="en-US" sz="2400" dirty="0" err="1"/>
              <a:t>arcmin</a:t>
            </a:r>
            <a:r>
              <a:rPr lang="en-US" sz="2400" dirty="0"/>
              <a:t>) = ~300 dpi at 10” (close!)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rPr lang="en-US" sz="2400" dirty="0"/>
              <a:t>Focal length of human eye is ~22mm, max ISO about 800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1909C-2E58-9849-9591-C99FF205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21" y="1831889"/>
            <a:ext cx="9358824" cy="27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42C-7135-B245-A720-79083DD9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736600"/>
          </a:xfrm>
        </p:spPr>
        <p:txBody>
          <a:bodyPr/>
          <a:lstStyle/>
          <a:p>
            <a:r>
              <a:rPr lang="en-US" dirty="0"/>
              <a:t>Compression Starts in Retina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6F519-AF69-7B49-9AEC-8E7289B81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423" y="1343025"/>
            <a:ext cx="7452604" cy="5765800"/>
          </a:xfrm>
        </p:spPr>
      </p:pic>
    </p:spTree>
    <p:extLst>
      <p:ext uri="{BB962C8B-B14F-4D97-AF65-F5344CB8AC3E}">
        <p14:creationId xmlns:p14="http://schemas.microsoft.com/office/powerpoint/2010/main" val="316646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Retinal Contrast Filtering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6" y="2020575"/>
            <a:ext cx="9067799" cy="4488494"/>
          </a:xfrm>
        </p:spPr>
      </p:pic>
    </p:spTree>
    <p:extLst>
      <p:ext uri="{BB962C8B-B14F-4D97-AF65-F5344CB8AC3E}">
        <p14:creationId xmlns:p14="http://schemas.microsoft.com/office/powerpoint/2010/main" val="38054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4611683" cy="1262063"/>
          </a:xfrm>
        </p:spPr>
        <p:txBody>
          <a:bodyPr/>
          <a:lstStyle/>
          <a:p>
            <a:r>
              <a:rPr lang="en-US" dirty="0"/>
              <a:t>V1</a:t>
            </a:r>
          </a:p>
        </p:txBody>
      </p:sp>
      <p:pic>
        <p:nvPicPr>
          <p:cNvPr id="4" name="Content Placeholder 3" descr="fig_v1_simple_dog_edg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" r="205"/>
          <a:stretch/>
        </p:blipFill>
        <p:spPr>
          <a:xfrm>
            <a:off x="542926" y="1724029"/>
            <a:ext cx="4096199" cy="4989513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9" y="276228"/>
            <a:ext cx="4255787" cy="69342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68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1041400"/>
          </a:xfrm>
        </p:spPr>
        <p:txBody>
          <a:bodyPr/>
          <a:lstStyle/>
          <a:p>
            <a:r>
              <a:rPr lang="en-US" dirty="0"/>
              <a:t>Trichromatic Color Vision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6595" y="5267324"/>
            <a:ext cx="805973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Color opponent process theory:</a:t>
            </a:r>
          </a:p>
          <a:p>
            <a:r>
              <a:rPr lang="en-US" sz="2800" dirty="0"/>
              <a:t> red vs. green,</a:t>
            </a:r>
          </a:p>
          <a:p>
            <a:r>
              <a:rPr lang="en-US" sz="2800" dirty="0"/>
              <a:t> blue vs. yellow</a:t>
            </a:r>
          </a:p>
          <a:p>
            <a:r>
              <a:rPr lang="en-US" sz="2800" dirty="0"/>
              <a:t> black vs. white (achromatic)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A99287-0BF8-6340-B189-3068DEC7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5" y="1495425"/>
            <a:ext cx="88011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6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871" indent="0">
              <a:buNone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https://www.youtube.com/watch?v=gur-_IGV7F8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3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1" r="-374"/>
          <a:stretch/>
        </p:blipFill>
        <p:spPr>
          <a:xfrm>
            <a:off x="1609725" y="276225"/>
            <a:ext cx="7086599" cy="7040576"/>
          </a:xfrm>
        </p:spPr>
      </p:pic>
    </p:spTree>
    <p:extLst>
      <p:ext uri="{BB962C8B-B14F-4D97-AF65-F5344CB8AC3E}">
        <p14:creationId xmlns:p14="http://schemas.microsoft.com/office/powerpoint/2010/main" val="31009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  <a:br>
              <a:rPr lang="en-US" dirty="0"/>
            </a:br>
            <a:r>
              <a:rPr lang="en-US" sz="2400" dirty="0"/>
              <a:t>(we have a model of this)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" r="2130"/>
          <a:stretch/>
        </p:blipFill>
        <p:spPr>
          <a:xfrm>
            <a:off x="1762125" y="1800225"/>
            <a:ext cx="5362544" cy="4989513"/>
          </a:xfrm>
        </p:spPr>
      </p:pic>
    </p:spTree>
    <p:extLst>
      <p:ext uri="{BB962C8B-B14F-4D97-AF65-F5344CB8AC3E}">
        <p14:creationId xmlns:p14="http://schemas.microsoft.com/office/powerpoint/2010/main" val="414064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Contrast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86" r="-886"/>
          <a:stretch>
            <a:fillRect/>
          </a:stretch>
        </p:blipFill>
        <p:spPr>
          <a:xfrm>
            <a:off x="503246" y="1800225"/>
            <a:ext cx="9067799" cy="4989513"/>
          </a:xfrm>
        </p:spPr>
      </p:pic>
    </p:spTree>
    <p:extLst>
      <p:ext uri="{BB962C8B-B14F-4D97-AF65-F5344CB8AC3E}">
        <p14:creationId xmlns:p14="http://schemas.microsoft.com/office/powerpoint/2010/main" val="53439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76226"/>
            <a:ext cx="9067799" cy="914400"/>
          </a:xfrm>
        </p:spPr>
        <p:txBody>
          <a:bodyPr/>
          <a:lstStyle/>
          <a:p>
            <a:r>
              <a:rPr lang="en-US" dirty="0"/>
              <a:t>Perception = Compression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58" r="109"/>
          <a:stretch/>
        </p:blipFill>
        <p:spPr>
          <a:xfrm>
            <a:off x="3514725" y="1952625"/>
            <a:ext cx="6442179" cy="4989513"/>
          </a:xfrm>
        </p:spPr>
      </p:pic>
      <p:pic>
        <p:nvPicPr>
          <p:cNvPr id="1026" name="Picture 2" descr="Chess Board Shadows Stock Photo - Alamy">
            <a:extLst>
              <a:ext uri="{FF2B5EF4-FFF2-40B4-BE49-F238E27FC236}">
                <a16:creationId xmlns:a16="http://schemas.microsoft.com/office/drawing/2014/main" id="{6D755EAD-6B90-D94E-AF02-C00A5A9E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7"/>
          <a:stretch/>
        </p:blipFill>
        <p:spPr bwMode="auto">
          <a:xfrm>
            <a:off x="314325" y="1495425"/>
            <a:ext cx="455713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164BB-940F-9945-998E-BBB0E6425D6E}"/>
              </a:ext>
            </a:extLst>
          </p:cNvPr>
          <p:cNvSpPr txBox="1"/>
          <p:nvPr/>
        </p:nvSpPr>
        <p:spPr>
          <a:xfrm>
            <a:off x="314325" y="4772025"/>
            <a:ext cx="3200400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Nothing interesting to see here – keep moving on..</a:t>
            </a:r>
          </a:p>
        </p:txBody>
      </p:sp>
    </p:spTree>
    <p:extLst>
      <p:ext uri="{BB962C8B-B14F-4D97-AF65-F5344CB8AC3E}">
        <p14:creationId xmlns:p14="http://schemas.microsoft.com/office/powerpoint/2010/main" val="2943383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985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(CCC = 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6" y="1938459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6" y="5153025"/>
            <a:ext cx="9067799" cy="183188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193289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C2BA-8A35-4845-BE6D-23A26D4F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Effects</a:t>
            </a:r>
            <a:br>
              <a:rPr lang="en-US" dirty="0"/>
            </a:br>
            <a:r>
              <a:rPr lang="en-US" dirty="0"/>
              <a:t>(recurrent, bidirectional connections)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B33EDA-69F6-AF4D-B19D-8F049CA46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1952625"/>
            <a:ext cx="6324600" cy="1244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67F01-15EC-D84B-857A-5ABED070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3766449"/>
            <a:ext cx="4876800" cy="34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see objects, not dots..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(much easier than disconnected pixels..)</a:t>
            </a:r>
          </a:p>
        </p:txBody>
      </p:sp>
    </p:spTree>
    <p:extLst>
      <p:ext uri="{BB962C8B-B14F-4D97-AF65-F5344CB8AC3E}">
        <p14:creationId xmlns:p14="http://schemas.microsoft.com/office/powerpoint/2010/main" val="286420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5EF6-1F89-5A49-BB6C-CEF4ED8E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Sometimes, it goes </a:t>
            </a:r>
            <a:r>
              <a:rPr lang="en-US" i="1" dirty="0"/>
              <a:t>too far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03C62-50C5-454D-AC2E-AF02A1838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245" y="1563688"/>
            <a:ext cx="8305800" cy="5556294"/>
          </a:xfrm>
        </p:spPr>
      </p:pic>
    </p:spTree>
    <p:extLst>
      <p:ext uri="{BB962C8B-B14F-4D97-AF65-F5344CB8AC3E}">
        <p14:creationId xmlns:p14="http://schemas.microsoft.com/office/powerpoint/2010/main" val="36772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325" y="276225"/>
            <a:ext cx="4667625" cy="361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837" y="4684186"/>
            <a:ext cx="3622988" cy="271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2" y="902762"/>
            <a:ext cx="2640122" cy="338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9824" y="1437995"/>
            <a:ext cx="2354133" cy="314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4010025"/>
            <a:ext cx="2501900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8525" y="200025"/>
            <a:ext cx="12108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Dali!</a:t>
            </a:r>
          </a:p>
        </p:txBody>
      </p:sp>
    </p:spTree>
    <p:extLst>
      <p:ext uri="{BB962C8B-B14F-4D97-AF65-F5344CB8AC3E}">
        <p14:creationId xmlns:p14="http://schemas.microsoft.com/office/powerpoint/2010/main" val="642880940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37" r="837"/>
          <a:stretch>
            <a:fillRect/>
          </a:stretch>
        </p:blipFill>
        <p:spPr>
          <a:xfrm>
            <a:off x="771525" y="1770070"/>
            <a:ext cx="8534400" cy="4696012"/>
          </a:xfrm>
        </p:spPr>
      </p:pic>
    </p:spTree>
    <p:extLst>
      <p:ext uri="{BB962C8B-B14F-4D97-AF65-F5344CB8AC3E}">
        <p14:creationId xmlns:p14="http://schemas.microsoft.com/office/powerpoint/2010/main" val="113191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14A2-9B7E-CB41-862B-EC499A95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Binocular Disparity = 3D Depth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F9039-CDCC-3943-AE47-C4B8345E5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997869"/>
            <a:ext cx="9067800" cy="4533900"/>
          </a:xfrm>
        </p:spPr>
      </p:pic>
    </p:spTree>
    <p:extLst>
      <p:ext uri="{BB962C8B-B14F-4D97-AF65-F5344CB8AC3E}">
        <p14:creationId xmlns:p14="http://schemas.microsoft.com/office/powerpoint/2010/main" val="209690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9000"/>
          </a:xfrm>
        </p:spPr>
        <p:txBody>
          <a:bodyPr/>
          <a:lstStyle/>
          <a:p>
            <a:r>
              <a:rPr lang="en-US" dirty="0"/>
              <a:t>Binocular Disparity = 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633D9-7767-5A4A-8937-99DE9DCE8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66097"/>
            <a:ext cx="8543925" cy="5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9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What!?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525" y="2105025"/>
            <a:ext cx="1950374" cy="1660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 = B??</a:t>
            </a:r>
          </a:p>
          <a:p>
            <a:endParaRPr lang="en-US" sz="3600" dirty="0"/>
          </a:p>
          <a:p>
            <a:r>
              <a:rPr lang="en-US" sz="3600" dirty="0"/>
              <a:t>No Way!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10077450" cy="3915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9725" y="5991225"/>
            <a:ext cx="24384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Way!</a:t>
            </a:r>
          </a:p>
        </p:txBody>
      </p:sp>
    </p:spTree>
    <p:extLst>
      <p:ext uri="{BB962C8B-B14F-4D97-AF65-F5344CB8AC3E}">
        <p14:creationId xmlns:p14="http://schemas.microsoft.com/office/powerpoint/2010/main" val="2303662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Monocular Depth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2" r="-323"/>
          <a:stretch/>
        </p:blipFill>
        <p:spPr>
          <a:xfrm>
            <a:off x="771525" y="1724025"/>
            <a:ext cx="4509276" cy="3306755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/>
          <a:srcRect l="-434" r="-829"/>
          <a:stretch/>
        </p:blipFill>
        <p:spPr bwMode="auto">
          <a:xfrm>
            <a:off x="5419725" y="1419225"/>
            <a:ext cx="4042068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0525" y="5305425"/>
            <a:ext cx="4800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Linear Perspective, relative size, interposition (blocking), horizon position</a:t>
            </a:r>
          </a:p>
        </p:txBody>
      </p:sp>
    </p:spTree>
    <p:extLst>
      <p:ext uri="{BB962C8B-B14F-4D97-AF65-F5344CB8AC3E}">
        <p14:creationId xmlns:p14="http://schemas.microsoft.com/office/powerpoint/2010/main" val="2417771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from Shading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16" b="22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0721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19" y="1724025"/>
            <a:ext cx="5549900" cy="33655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40" r="-541"/>
          <a:stretch/>
        </p:blipFill>
        <p:spPr>
          <a:xfrm>
            <a:off x="390524" y="1724025"/>
            <a:ext cx="3780295" cy="3365500"/>
          </a:xfrm>
        </p:spPr>
      </p:pic>
      <p:sp>
        <p:nvSpPr>
          <p:cNvPr id="6" name="TextBox 5"/>
          <p:cNvSpPr txBox="1"/>
          <p:nvPr/>
        </p:nvSpPr>
        <p:spPr>
          <a:xfrm>
            <a:off x="466725" y="5305425"/>
            <a:ext cx="9220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Basilar membrane</a:t>
            </a:r>
            <a:r>
              <a:rPr lang="en-US" sz="2400" dirty="0"/>
              <a:t>: retina of the ear, located in cochlea</a:t>
            </a:r>
          </a:p>
          <a:p>
            <a:r>
              <a:rPr lang="en-US" sz="2400" b="1" dirty="0"/>
              <a:t>hair cells </a:t>
            </a:r>
            <a:r>
              <a:rPr lang="en-US" sz="2400" dirty="0"/>
              <a:t>transduce sound, </a:t>
            </a:r>
            <a:r>
              <a:rPr lang="en-US" sz="2400" i="1" dirty="0"/>
              <a:t>location along membrane = frequency</a:t>
            </a:r>
          </a:p>
          <a:p>
            <a:r>
              <a:rPr lang="en-US" sz="2400" dirty="0"/>
              <a:t>(place theory), </a:t>
            </a:r>
            <a:r>
              <a:rPr lang="en-US" sz="2400" i="1" dirty="0"/>
              <a:t>except</a:t>
            </a:r>
            <a:r>
              <a:rPr lang="en-US" sz="2400" dirty="0"/>
              <a:t> low-frequency = direct firing rate (frequency theory)</a:t>
            </a:r>
          </a:p>
          <a:p>
            <a:r>
              <a:rPr lang="en-US" sz="2400" dirty="0"/>
              <a:t>Interaural time / level differences = auditory localization</a:t>
            </a:r>
          </a:p>
        </p:txBody>
      </p:sp>
    </p:spTree>
    <p:extLst>
      <p:ext uri="{BB962C8B-B14F-4D97-AF65-F5344CB8AC3E}">
        <p14:creationId xmlns:p14="http://schemas.microsoft.com/office/powerpoint/2010/main" val="423433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Olfaction, Taste,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Olfactory receptors detect chemicals, including pheromones; olfactory bulb -&gt; </a:t>
            </a:r>
            <a:r>
              <a:rPr lang="en-US" dirty="0" err="1"/>
              <a:t>piriform</a:t>
            </a:r>
            <a:r>
              <a:rPr lang="en-US" dirty="0"/>
              <a:t> cortex</a:t>
            </a:r>
          </a:p>
          <a:p>
            <a:r>
              <a:rPr lang="en-US" dirty="0"/>
              <a:t>Taste buds: sweet, salty, sour, bitter, umami?, fatty? -&gt; insula cortex</a:t>
            </a:r>
          </a:p>
          <a:p>
            <a:r>
              <a:rPr lang="en-US" dirty="0" err="1"/>
              <a:t>Tactition</a:t>
            </a:r>
            <a:r>
              <a:rPr lang="en-US" dirty="0"/>
              <a:t>: “touch” – mechanoreceptors, </a:t>
            </a:r>
            <a:r>
              <a:rPr lang="en-US" dirty="0" err="1"/>
              <a:t>Thermoception</a:t>
            </a:r>
            <a:r>
              <a:rPr lang="en-US" dirty="0"/>
              <a:t>: heat – </a:t>
            </a:r>
            <a:r>
              <a:rPr lang="en-US" dirty="0" err="1"/>
              <a:t>thermoreceptors</a:t>
            </a:r>
            <a:r>
              <a:rPr lang="en-US" dirty="0"/>
              <a:t>, Nociception: pain – A-delta (first), C-fibers (second) -&gt; somatosensory cortex</a:t>
            </a:r>
          </a:p>
          <a:p>
            <a:pPr marL="107871" indent="0">
              <a:buNone/>
            </a:pPr>
            <a:r>
              <a:rPr lang="en-US" dirty="0"/>
              <a:t>CU: Chris Lowry: warmth -&gt; serotonin happy cells </a:t>
            </a:r>
          </a:p>
        </p:txBody>
      </p:sp>
    </p:spTree>
    <p:extLst>
      <p:ext uri="{BB962C8B-B14F-4D97-AF65-F5344CB8AC3E}">
        <p14:creationId xmlns:p14="http://schemas.microsoft.com/office/powerpoint/2010/main" val="1538715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Nonstop Illusions!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5" y="2028825"/>
            <a:ext cx="9067799" cy="4989513"/>
          </a:xfrm>
        </p:spPr>
        <p:txBody>
          <a:bodyPr/>
          <a:lstStyle/>
          <a:p>
            <a:pPr marL="107871" indent="0">
              <a:buNone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https://www.youtube.com/watch?v=m86ae_e_ptU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871" indent="0">
              <a:buNone/>
            </a:pP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107871" indent="0">
              <a:buNone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Illusions reveal assumptions brain makes to compress sensory inputs into simplest interpretation of scene.</a:t>
            </a:r>
          </a:p>
        </p:txBody>
      </p:sp>
    </p:spTree>
    <p:extLst>
      <p:ext uri="{BB962C8B-B14F-4D97-AF65-F5344CB8AC3E}">
        <p14:creationId xmlns:p14="http://schemas.microsoft.com/office/powerpoint/2010/main" val="2839843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Attention and Neglect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28" r="-780"/>
          <a:stretch/>
        </p:blipFill>
        <p:spPr>
          <a:xfrm>
            <a:off x="3192289" y="1770070"/>
            <a:ext cx="3684291" cy="4989513"/>
          </a:xfrm>
        </p:spPr>
      </p:pic>
    </p:spTree>
    <p:extLst>
      <p:ext uri="{BB962C8B-B14F-4D97-AF65-F5344CB8AC3E}">
        <p14:creationId xmlns:p14="http://schemas.microsoft.com/office/powerpoint/2010/main" val="1126963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7525" y="1571625"/>
            <a:ext cx="5522920" cy="677863"/>
          </a:xfrm>
        </p:spPr>
        <p:txBody>
          <a:bodyPr/>
          <a:lstStyle/>
          <a:p>
            <a:r>
              <a:rPr lang="en-US" dirty="0" err="1"/>
              <a:t>Hemispatial</a:t>
            </a:r>
            <a:r>
              <a:rPr lang="en-US" dirty="0"/>
              <a:t> Neglect</a:t>
            </a:r>
          </a:p>
        </p:txBody>
      </p:sp>
      <p:pic>
        <p:nvPicPr>
          <p:cNvPr id="4" name="Content Placeholder 3" descr="fig_neglect_drawing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2" r="-975"/>
          <a:stretch/>
        </p:blipFill>
        <p:spPr>
          <a:xfrm>
            <a:off x="5191126" y="2363920"/>
            <a:ext cx="3505200" cy="4617905"/>
          </a:xfrm>
        </p:spPr>
      </p:pic>
      <p:pic>
        <p:nvPicPr>
          <p:cNvPr id="5" name="Picture 4" descr="fig_neglect_portra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419225"/>
            <a:ext cx="2424423" cy="3124200"/>
          </a:xfrm>
          <a:prstGeom prst="rect">
            <a:avLst/>
          </a:prstGeom>
        </p:spPr>
      </p:pic>
      <p:pic>
        <p:nvPicPr>
          <p:cNvPr id="6" name="Picture 5" descr="fig_neglect_line_bisec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4543425"/>
            <a:ext cx="465990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7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301625"/>
            <a:ext cx="5486400" cy="1262063"/>
          </a:xfrm>
        </p:spPr>
        <p:txBody>
          <a:bodyPr/>
          <a:lstStyle/>
          <a:p>
            <a:r>
              <a:rPr lang="en-US" dirty="0"/>
              <a:t>Posner Task</a:t>
            </a:r>
          </a:p>
        </p:txBody>
      </p:sp>
      <p:pic>
        <p:nvPicPr>
          <p:cNvPr id="4" name="Content Placeholder 3" descr="fig_posner_tas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6" b="-674"/>
          <a:stretch/>
        </p:blipFill>
        <p:spPr>
          <a:xfrm>
            <a:off x="466725" y="3552824"/>
            <a:ext cx="7848600" cy="3654271"/>
          </a:xfrm>
        </p:spPr>
      </p:pic>
      <p:pic>
        <p:nvPicPr>
          <p:cNvPr id="5" name="Picture 4" descr="fig_posner_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428625"/>
            <a:ext cx="3730503" cy="29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5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ヒラギノ角ゴ Pro W3" charset="0"/>
                <a:cs typeface="ヒラギノ角ゴ Pro W3" charset="0"/>
              </a:rPr>
              <a:t>Psychophysics</a:t>
            </a:r>
            <a:endParaRPr lang="en-US" sz="6000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7871" indent="0">
              <a:lnSpc>
                <a:spcPct val="90000"/>
              </a:lnSpc>
              <a:buNone/>
            </a:pP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Absolute threshold</a:t>
            </a:r>
            <a:endParaRPr lang="en-US" sz="2000" dirty="0"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Lowest level of stimulus intensity for 50% response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“How low can you go?”</a:t>
            </a:r>
          </a:p>
          <a:p>
            <a:pPr>
              <a:lnSpc>
                <a:spcPct val="90000"/>
              </a:lnSpc>
            </a:pPr>
            <a:r>
              <a:rPr lang="en-US" sz="3100" dirty="0">
                <a:ea typeface="ヒラギノ角ゴ Pro W3" charset="0"/>
                <a:cs typeface="ヒラギノ角ゴ Pro W3" charset="0"/>
              </a:rPr>
              <a:t>Just-noticeable difference (JND)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ea typeface="ヒラギノ角ゴ Pro W3" charset="0"/>
              </a:rPr>
              <a:t>Difference in stimulus intensity for 50% response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ヒラギノ角ゴ Pro W3" charset="0"/>
                <a:cs typeface="ヒラギノ角ゴ Pro W3" charset="0"/>
              </a:rPr>
              <a:t>Weber’s law: JND proportional to stimulus intensity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ヒラギノ角ゴ Pro W3" charset="0"/>
                <a:cs typeface="ヒラギノ角ゴ Pro W3" charset="0"/>
              </a:rPr>
              <a:t>Easier to tell small weight diff between two light </a:t>
            </a:r>
            <a:r>
              <a:rPr lang="en-US" sz="2000" dirty="0" err="1">
                <a:ea typeface="ヒラギノ角ゴ Pro W3" charset="0"/>
                <a:cs typeface="ヒラギノ角ゴ Pro W3" charset="0"/>
              </a:rPr>
              <a:t>objs</a:t>
            </a:r>
            <a:r>
              <a:rPr lang="en-US" sz="2000" dirty="0">
                <a:ea typeface="ヒラギノ角ゴ Pro W3" charset="0"/>
                <a:cs typeface="ヒラギノ角ゴ Pro W3" charset="0"/>
              </a:rPr>
              <a:t>, vs. two heavy</a:t>
            </a:r>
          </a:p>
          <a:p>
            <a:pPr lvl="1">
              <a:lnSpc>
                <a:spcPct val="90000"/>
              </a:lnSpc>
            </a:pPr>
            <a:r>
              <a:rPr lang="en-US" sz="2000" b="1" dirty="0">
                <a:ea typeface="ヒラギノ角ゴ Pro W3" charset="0"/>
                <a:cs typeface="ヒラギノ角ゴ Pro W3" charset="0"/>
              </a:rPr>
              <a:t>Contrast</a:t>
            </a:r>
            <a:r>
              <a:rPr lang="en-US" sz="2000" dirty="0">
                <a:ea typeface="ヒラギノ角ゴ Pro W3" charset="0"/>
                <a:cs typeface="ヒラギノ角ゴ Pro W3" charset="0"/>
              </a:rPr>
              <a:t> effect: </a:t>
            </a:r>
            <a:r>
              <a:rPr lang="en-US" sz="2000" i="1" dirty="0">
                <a:ea typeface="ヒラギノ角ゴ Pro W3" charset="0"/>
                <a:cs typeface="ヒラギノ角ゴ Pro W3" charset="0"/>
              </a:rPr>
              <a:t>relative</a:t>
            </a:r>
            <a:r>
              <a:rPr lang="en-US" sz="2000" dirty="0">
                <a:ea typeface="ヒラギノ角ゴ Pro W3" charset="0"/>
                <a:cs typeface="ヒラギノ角ゴ Pro W3" charset="0"/>
              </a:rPr>
              <a:t> to stimulus intensity, not an absolute difference!</a:t>
            </a:r>
          </a:p>
          <a:p>
            <a:pPr>
              <a:lnSpc>
                <a:spcPct val="90000"/>
              </a:lnSpc>
            </a:pPr>
            <a:endParaRPr lang="en-US" sz="2000" dirty="0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69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0BD3-5023-E540-8A76-14C845AE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Detection Theory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7D243-CFEB-D547-9051-CE4DA9267D14}"/>
              </a:ext>
            </a:extLst>
          </p:cNvPr>
          <p:cNvSpPr/>
          <p:nvPr/>
        </p:nvSpPr>
        <p:spPr bwMode="auto">
          <a:xfrm>
            <a:off x="2219325" y="3095625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6EDB7-48FB-4F43-9F67-564A159E617D}"/>
              </a:ext>
            </a:extLst>
          </p:cNvPr>
          <p:cNvSpPr/>
          <p:nvPr/>
        </p:nvSpPr>
        <p:spPr bwMode="auto">
          <a:xfrm>
            <a:off x="4871605" y="3104284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C6E03-CE50-9D4B-AC7F-B59C2C1E59D5}"/>
              </a:ext>
            </a:extLst>
          </p:cNvPr>
          <p:cNvSpPr/>
          <p:nvPr/>
        </p:nvSpPr>
        <p:spPr bwMode="auto">
          <a:xfrm>
            <a:off x="2204605" y="4772025"/>
            <a:ext cx="2667000" cy="16764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3D5B1-4A52-7A40-88BC-108001BA4695}"/>
              </a:ext>
            </a:extLst>
          </p:cNvPr>
          <p:cNvSpPr/>
          <p:nvPr/>
        </p:nvSpPr>
        <p:spPr bwMode="auto">
          <a:xfrm>
            <a:off x="4886325" y="4746914"/>
            <a:ext cx="2667000" cy="16764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19BF-90BB-CE4B-B968-81962C91BF01}"/>
              </a:ext>
            </a:extLst>
          </p:cNvPr>
          <p:cNvSpPr txBox="1"/>
          <p:nvPr/>
        </p:nvSpPr>
        <p:spPr>
          <a:xfrm>
            <a:off x="3048227" y="2695696"/>
            <a:ext cx="97975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E5996-5706-234B-BC2B-BE3646EDE99B}"/>
              </a:ext>
            </a:extLst>
          </p:cNvPr>
          <p:cNvSpPr txBox="1"/>
          <p:nvPr/>
        </p:nvSpPr>
        <p:spPr>
          <a:xfrm>
            <a:off x="5768419" y="2695695"/>
            <a:ext cx="90281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A2184-6CFE-5B4C-8367-252BBDB9B0AD}"/>
              </a:ext>
            </a:extLst>
          </p:cNvPr>
          <p:cNvSpPr txBox="1"/>
          <p:nvPr/>
        </p:nvSpPr>
        <p:spPr>
          <a:xfrm>
            <a:off x="4340850" y="2335160"/>
            <a:ext cx="104227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A9D76-C8C9-924F-870D-53256F94D954}"/>
              </a:ext>
            </a:extLst>
          </p:cNvPr>
          <p:cNvSpPr txBox="1"/>
          <p:nvPr/>
        </p:nvSpPr>
        <p:spPr>
          <a:xfrm rot="16200000">
            <a:off x="852285" y="4552285"/>
            <a:ext cx="1572866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Response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27FC9-FEA4-0341-A308-B47B09684389}"/>
              </a:ext>
            </a:extLst>
          </p:cNvPr>
          <p:cNvSpPr txBox="1"/>
          <p:nvPr/>
        </p:nvSpPr>
        <p:spPr>
          <a:xfrm rot="16200000">
            <a:off x="1773714" y="5422066"/>
            <a:ext cx="479618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A0559-C5F8-5D4F-8BEF-B0C5929454D0}"/>
              </a:ext>
            </a:extLst>
          </p:cNvPr>
          <p:cNvSpPr txBox="1"/>
          <p:nvPr/>
        </p:nvSpPr>
        <p:spPr>
          <a:xfrm rot="16200000">
            <a:off x="1740357" y="3757462"/>
            <a:ext cx="561051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FC9F6-BAF4-AB42-8BD7-4D3238CBE351}"/>
              </a:ext>
            </a:extLst>
          </p:cNvPr>
          <p:cNvSpPr txBox="1"/>
          <p:nvPr/>
        </p:nvSpPr>
        <p:spPr>
          <a:xfrm>
            <a:off x="3272139" y="3734221"/>
            <a:ext cx="56137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29374A-E231-954E-B9FC-F4EB4541A1F6}"/>
              </a:ext>
            </a:extLst>
          </p:cNvPr>
          <p:cNvSpPr txBox="1"/>
          <p:nvPr/>
        </p:nvSpPr>
        <p:spPr>
          <a:xfrm>
            <a:off x="5232472" y="3701969"/>
            <a:ext cx="1810752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False Alarm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1D172-C853-B442-9684-ED2B2A5BE39A}"/>
              </a:ext>
            </a:extLst>
          </p:cNvPr>
          <p:cNvSpPr txBox="1"/>
          <p:nvPr/>
        </p:nvSpPr>
        <p:spPr>
          <a:xfrm>
            <a:off x="3129177" y="5358619"/>
            <a:ext cx="81785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Miss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4347A-FFB2-C847-962C-474D577C757A}"/>
              </a:ext>
            </a:extLst>
          </p:cNvPr>
          <p:cNvSpPr txBox="1"/>
          <p:nvPr/>
        </p:nvSpPr>
        <p:spPr>
          <a:xfrm>
            <a:off x="5402711" y="5204356"/>
            <a:ext cx="1470274" cy="786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</a:t>
            </a:r>
          </a:p>
          <a:p>
            <a:r>
              <a:rPr lang="en-US" sz="2400" dirty="0"/>
              <a:t>Rejection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E61EA7-25DA-8A4D-B1BE-C9D9BE75A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1605" y="3048420"/>
            <a:ext cx="14720" cy="340000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07239-8048-7F47-BFD4-1C6C0EC8EC5D}"/>
              </a:ext>
            </a:extLst>
          </p:cNvPr>
          <p:cNvCxnSpPr/>
          <p:nvPr/>
        </p:nvCxnSpPr>
        <p:spPr bwMode="auto">
          <a:xfrm>
            <a:off x="2170649" y="4746914"/>
            <a:ext cx="53826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1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Awareness: Top of Compression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" b="-229"/>
          <a:stretch/>
        </p:blipFill>
        <p:spPr>
          <a:xfrm>
            <a:off x="466725" y="1724025"/>
            <a:ext cx="9067799" cy="28981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4924425"/>
            <a:ext cx="8991600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Perception = awareness of high levels of hierarchy of compression – just the simple, “sensible” story</a:t>
            </a:r>
          </a:p>
          <a:p>
            <a:endParaRPr lang="en-US" sz="2800" dirty="0"/>
          </a:p>
          <a:p>
            <a:r>
              <a:rPr lang="en-US" sz="2800" b="1" dirty="0"/>
              <a:t>We see the world, not our raw sensory input!</a:t>
            </a:r>
          </a:p>
        </p:txBody>
      </p:sp>
    </p:spTree>
    <p:extLst>
      <p:ext uri="{BB962C8B-B14F-4D97-AF65-F5344CB8AC3E}">
        <p14:creationId xmlns:p14="http://schemas.microsoft.com/office/powerpoint/2010/main" val="2405433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8672-92AE-C348-8A81-21B3ECA9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“Constancy”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E2E9C5F-7AF5-6346-9E2C-D919B777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37" y="1618008"/>
            <a:ext cx="4010025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9134F843-B176-C34A-8C23-3F95399FE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3" t="64608" r="43705" b="23990"/>
          <a:stretch/>
        </p:blipFill>
        <p:spPr bwMode="auto">
          <a:xfrm>
            <a:off x="8851231" y="5826123"/>
            <a:ext cx="457200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undations of Vision » Chapter 11: Seeing">
            <a:extLst>
              <a:ext uri="{FF2B5EF4-FFF2-40B4-BE49-F238E27FC236}">
                <a16:creationId xmlns:a16="http://schemas.microsoft.com/office/drawing/2014/main" id="{85C14DFF-B561-E843-BA87-4F5930CF18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617661"/>
            <a:ext cx="4463746" cy="41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054586-C598-A842-A8F8-30E25DEE397A}"/>
              </a:ext>
            </a:extLst>
          </p:cNvPr>
          <p:cNvSpPr txBox="1"/>
          <p:nvPr/>
        </p:nvSpPr>
        <p:spPr>
          <a:xfrm>
            <a:off x="572288" y="6199187"/>
            <a:ext cx="8429625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see the world, not our raw sensory input: the world is constant despite differences in lighting, positions,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880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F622-3206-AE47-A8EC-40BB4CD1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Viral (In)constancy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373CF-4CDD-0B4F-AC31-62CA8D18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257425"/>
            <a:ext cx="878839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6" y="301626"/>
            <a:ext cx="9067799" cy="888999"/>
          </a:xfrm>
        </p:spPr>
        <p:txBody>
          <a:bodyPr/>
          <a:lstStyle/>
          <a:p>
            <a:r>
              <a:rPr lang="en-US" dirty="0"/>
              <a:t>Perception: Open Them Doors!</a:t>
            </a:r>
          </a:p>
        </p:txBody>
      </p:sp>
      <p:pic>
        <p:nvPicPr>
          <p:cNvPr id="3" name="Content Placeholder 3" descr="answer.gif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93" r="-6793"/>
          <a:stretch>
            <a:fillRect/>
          </a:stretch>
        </p:blipFill>
        <p:spPr bwMode="auto">
          <a:xfrm>
            <a:off x="466725" y="1343025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42925" y="6448425"/>
            <a:ext cx="89916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Perception opens the door to illusion, as well as truth, sadness, and other strange things..</a:t>
            </a:r>
          </a:p>
        </p:txBody>
      </p:sp>
    </p:spTree>
    <p:extLst>
      <p:ext uri="{BB962C8B-B14F-4D97-AF65-F5344CB8AC3E}">
        <p14:creationId xmlns:p14="http://schemas.microsoft.com/office/powerpoint/2010/main" val="203256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2CD6-2EED-1C4C-9B36-ECC01647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5+2 senses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4B92522-2303-0243-A3E8-EAC95ABC6D14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89420283"/>
              </p:ext>
            </p:extLst>
          </p:nvPr>
        </p:nvGraphicFramePr>
        <p:xfrm>
          <a:off x="755650" y="2184400"/>
          <a:ext cx="8534400" cy="38590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380930804"/>
                    </a:ext>
                  </a:extLst>
                </a:gridCol>
                <a:gridCol w="2118360">
                  <a:extLst>
                    <a:ext uri="{9D8B030D-6E8A-4147-A177-3AD203B41FA5}">
                      <a16:colId xmlns:a16="http://schemas.microsoft.com/office/drawing/2014/main" val="243409687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8368547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034517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10484800"/>
                    </a:ext>
                  </a:extLst>
                </a:gridCol>
              </a:tblGrid>
              <a:tr h="464938">
                <a:tc>
                  <a:txBody>
                    <a:bodyPr/>
                    <a:lstStyle/>
                    <a:p>
                      <a:r>
                        <a:rPr lang="en-US" sz="1200" dirty="0"/>
                        <a:t>Modality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Stimulus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Receptors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Thal -&gt;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Absolute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608332"/>
                  </a:ext>
                </a:extLst>
              </a:tr>
              <a:tr h="650914">
                <a:tc>
                  <a:txBody>
                    <a:bodyPr/>
                    <a:lstStyle/>
                    <a:p>
                      <a:r>
                        <a:rPr lang="en-US" sz="1200" dirty="0"/>
                        <a:t>Vision (sight)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Light (photons)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Rods &amp; Cones in Retina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LGN -&gt;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Candle flame from 30 miles (on clear night)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992088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Audition (hearing)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Sound (variation in air pressure)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Hair cells in Cochlea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MGN -&gt; 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Tick of watch at 20 feet       (in a quiet room)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34042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Olfaction (smell)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Airborne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Hair cells in Olfactory epithelium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(none) -&gt; Olfactory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drop of perfume diluted in air of 6 room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191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Gustation (taste)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Food molecules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Taste Buds in Papillae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VPN -&gt; Insula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teaspoon of sugar in 2 gallons of water (try it!)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656072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Somesthesis (touch)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Touch, pressure, temperature, 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Free nerve endings in Skin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PMN, VPN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Wing of a fly falling on cheek from 1cm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246400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Proprioception (self movement)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Muscle stretch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Muscle Spindle fibers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VPS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698122"/>
                  </a:ext>
                </a:extLst>
              </a:tr>
              <a:tr h="377116">
                <a:tc>
                  <a:txBody>
                    <a:bodyPr/>
                    <a:lstStyle/>
                    <a:p>
                      <a:r>
                        <a:rPr lang="en-US" sz="1200" dirty="0"/>
                        <a:t>Vestibular (balance)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Head rotation, 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Semicircular Canals &amp; Otoliths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VPN -&gt; 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0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85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Sense: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6" y="1647825"/>
            <a:ext cx="9054437" cy="4152449"/>
          </a:xfrm>
        </p:spPr>
      </p:pic>
      <p:sp>
        <p:nvSpPr>
          <p:cNvPr id="3" name="TextBox 2"/>
          <p:cNvSpPr txBox="1"/>
          <p:nvPr/>
        </p:nvSpPr>
        <p:spPr>
          <a:xfrm>
            <a:off x="466725" y="6067425"/>
            <a:ext cx="9067800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Light goes through </a:t>
            </a:r>
            <a:r>
              <a:rPr lang="en-US" sz="2000" b="1" dirty="0"/>
              <a:t>pupil</a:t>
            </a:r>
            <a:r>
              <a:rPr lang="en-US" sz="2000" dirty="0"/>
              <a:t>, size of which controlled by </a:t>
            </a:r>
            <a:r>
              <a:rPr lang="en-US" sz="2000" b="1" dirty="0"/>
              <a:t>iris</a:t>
            </a:r>
            <a:r>
              <a:rPr lang="en-US" sz="2000" dirty="0"/>
              <a:t>, </a:t>
            </a:r>
            <a:r>
              <a:rPr lang="en-US" sz="2000" b="1" dirty="0"/>
              <a:t>lens</a:t>
            </a:r>
            <a:r>
              <a:rPr lang="en-US" sz="2000" dirty="0"/>
              <a:t> focuses on </a:t>
            </a:r>
            <a:r>
              <a:rPr lang="en-US" sz="2000" b="1" dirty="0"/>
              <a:t>retina</a:t>
            </a:r>
            <a:r>
              <a:rPr lang="en-US" sz="2000" dirty="0"/>
              <a:t>, containing </a:t>
            </a:r>
            <a:r>
              <a:rPr lang="en-US" sz="2000" b="1" dirty="0"/>
              <a:t>rod</a:t>
            </a:r>
            <a:r>
              <a:rPr lang="en-US" sz="2000" dirty="0"/>
              <a:t> (fast, b/w) and </a:t>
            </a:r>
            <a:r>
              <a:rPr lang="en-US" sz="2000" b="1" dirty="0"/>
              <a:t>cone</a:t>
            </a:r>
            <a:r>
              <a:rPr lang="en-US" sz="2000" dirty="0"/>
              <a:t> (slow, color) </a:t>
            </a:r>
            <a:r>
              <a:rPr lang="en-US" sz="2000" b="1" dirty="0"/>
              <a:t>photoreceptors.  LGN = thalamus, V1 = primary visual cortex.</a:t>
            </a:r>
          </a:p>
        </p:txBody>
      </p:sp>
    </p:spTree>
    <p:extLst>
      <p:ext uri="{BB962C8B-B14F-4D97-AF65-F5344CB8AC3E}">
        <p14:creationId xmlns:p14="http://schemas.microsoft.com/office/powerpoint/2010/main" val="2827569159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12473</TotalTime>
  <Words>895</Words>
  <Application>Microsoft Macintosh PowerPoint</Application>
  <PresentationFormat>Custom</PresentationFormat>
  <Paragraphs>147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Courier New</vt:lpstr>
      <vt:lpstr>Symbol</vt:lpstr>
      <vt:lpstr>Times New Roman</vt:lpstr>
      <vt:lpstr>Wingdings</vt:lpstr>
      <vt:lpstr>ror_std_emerbrain</vt:lpstr>
      <vt:lpstr>Sensation, Perception &amp; Attention</vt:lpstr>
      <vt:lpstr>Perception = Compression</vt:lpstr>
      <vt:lpstr>What!?</vt:lpstr>
      <vt:lpstr>Awareness: Top of Compression</vt:lpstr>
      <vt:lpstr>“Constancy”</vt:lpstr>
      <vt:lpstr>Viral (In)constancy</vt:lpstr>
      <vt:lpstr>Perception: Open Them Doors!</vt:lpstr>
      <vt:lpstr>5+2 senses</vt:lpstr>
      <vt:lpstr>The First Sense: Vision</vt:lpstr>
      <vt:lpstr>More proof we don’t see retina</vt:lpstr>
      <vt:lpstr>How Many Megapixels??</vt:lpstr>
      <vt:lpstr>Compression Starts in Retina</vt:lpstr>
      <vt:lpstr>Retinal Contrast Filtering</vt:lpstr>
      <vt:lpstr>V1</vt:lpstr>
      <vt:lpstr>Trichromatic Color Vision</vt:lpstr>
      <vt:lpstr>Color Contrast</vt:lpstr>
      <vt:lpstr>PowerPoint Presentation</vt:lpstr>
      <vt:lpstr>Time Contrast (we have a model of this)</vt:lpstr>
      <vt:lpstr>Time Contrast</vt:lpstr>
      <vt:lpstr>Visual Hierarchy: What vs Where</vt:lpstr>
      <vt:lpstr>“Van Essen” Hierarchy</vt:lpstr>
      <vt:lpstr>Hierarchy of Detectors (CCC = Compression: abstract, simplify)</vt:lpstr>
      <vt:lpstr>Top-down Effects (recurrent, bidirectional connections)</vt:lpstr>
      <vt:lpstr>We see objects, not dots..</vt:lpstr>
      <vt:lpstr>Sometimes, it goes too far…</vt:lpstr>
      <vt:lpstr>PowerPoint Presentation</vt:lpstr>
      <vt:lpstr>Gestalt Principles</vt:lpstr>
      <vt:lpstr>Binocular Disparity = 3D Depth</vt:lpstr>
      <vt:lpstr>Binocular Disparity = 3D</vt:lpstr>
      <vt:lpstr>Monocular Depth Cues</vt:lpstr>
      <vt:lpstr>Shape from Shading</vt:lpstr>
      <vt:lpstr>Audition</vt:lpstr>
      <vt:lpstr>Olfaction, Taste, Touch</vt:lpstr>
      <vt:lpstr>Nonstop Illusions!</vt:lpstr>
      <vt:lpstr>Spatial Attention and Neglect</vt:lpstr>
      <vt:lpstr>Hemispatial Neglect</vt:lpstr>
      <vt:lpstr>Posner Task</vt:lpstr>
      <vt:lpstr>Psychophysics</vt:lpstr>
      <vt:lpstr>Signal Detection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106</cp:revision>
  <cp:lastPrinted>2020-10-21T05:23:52Z</cp:lastPrinted>
  <dcterms:created xsi:type="dcterms:W3CDTF">2009-03-18T06:10:11Z</dcterms:created>
  <dcterms:modified xsi:type="dcterms:W3CDTF">2020-10-21T05:23:57Z</dcterms:modified>
</cp:coreProperties>
</file>